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3.jpg" ContentType="image/jpeg"/>
  <Override PartName="/ppt/media/image37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9" r:id="rId4"/>
    <p:sldId id="262" r:id="rId5"/>
    <p:sldId id="257" r:id="rId6"/>
    <p:sldId id="270" r:id="rId7"/>
    <p:sldId id="263" r:id="rId8"/>
    <p:sldId id="265" r:id="rId9"/>
    <p:sldId id="267" r:id="rId10"/>
    <p:sldId id="272" r:id="rId11"/>
    <p:sldId id="259" r:id="rId12"/>
    <p:sldId id="285" r:id="rId13"/>
    <p:sldId id="274" r:id="rId14"/>
    <p:sldId id="287" r:id="rId15"/>
    <p:sldId id="286" r:id="rId16"/>
    <p:sldId id="276" r:id="rId17"/>
    <p:sldId id="260" r:id="rId18"/>
    <p:sldId id="277" r:id="rId19"/>
    <p:sldId id="278" r:id="rId20"/>
    <p:sldId id="279" r:id="rId21"/>
    <p:sldId id="280" r:id="rId22"/>
    <p:sldId id="261" r:id="rId23"/>
    <p:sldId id="281" r:id="rId24"/>
    <p:sldId id="282" r:id="rId25"/>
    <p:sldId id="283" r:id="rId26"/>
    <p:sldId id="284" r:id="rId27"/>
    <p:sldId id="268" r:id="rId28"/>
    <p:sldId id="271" r:id="rId29"/>
    <p:sldId id="26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C00000"/>
    <a:srgbClr val="D67C42"/>
    <a:srgbClr val="00B050"/>
    <a:srgbClr val="5BBD2B"/>
    <a:srgbClr val="B67A7A"/>
    <a:srgbClr val="4B648C"/>
    <a:srgbClr val="80978A"/>
    <a:srgbClr val="B6BCBD"/>
    <a:srgbClr val="CFD3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4" autoAdjust="0"/>
    <p:restoredTop sz="94660"/>
  </p:normalViewPr>
  <p:slideViewPr>
    <p:cSldViewPr snapToGrid="0">
      <p:cViewPr>
        <p:scale>
          <a:sx n="75" d="100"/>
          <a:sy n="75" d="100"/>
        </p:scale>
        <p:origin x="-576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0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6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6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4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8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8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9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2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7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AD37C-0704-42ED-9B05-D48520E83AD7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6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5" Type="http://schemas.openxmlformats.org/officeDocument/2006/relationships/image" Target="../media/image18.png"/><Relationship Id="rId10" Type="http://schemas.microsoft.com/office/2007/relationships/hdphoto" Target="../media/hdphoto6.wdp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9194" y="276409"/>
            <a:ext cx="2253535" cy="4852576"/>
          </a:xfrm>
          <a:prstGeom prst="rect">
            <a:avLst/>
          </a:prstGeom>
          <a:scene3d>
            <a:camera prst="perspectiveFront" fov="2400000">
              <a:rot lat="0" lon="1200000" rev="0"/>
            </a:camera>
            <a:lightRig rig="threePt" dir="t"/>
          </a:scene3d>
          <a:sp3d extrusionH="381000"/>
        </p:spPr>
      </p:pic>
      <p:grpSp>
        <p:nvGrpSpPr>
          <p:cNvPr id="22" name="Group 21"/>
          <p:cNvGrpSpPr/>
          <p:nvPr/>
        </p:nvGrpSpPr>
        <p:grpSpPr>
          <a:xfrm>
            <a:off x="8162049" y="686437"/>
            <a:ext cx="2253536" cy="4852576"/>
            <a:chOff x="4103492" y="1675224"/>
            <a:chExt cx="2253536" cy="485257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03493" y="1675224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03492" y="1675224"/>
              <a:ext cx="2253536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</p:grpSp>
      <p:grpSp>
        <p:nvGrpSpPr>
          <p:cNvPr id="41" name="Group 40"/>
          <p:cNvGrpSpPr/>
          <p:nvPr/>
        </p:nvGrpSpPr>
        <p:grpSpPr>
          <a:xfrm>
            <a:off x="6670628" y="1071065"/>
            <a:ext cx="2253535" cy="4852576"/>
            <a:chOff x="6612572" y="1013009"/>
            <a:chExt cx="2253535" cy="485257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12572" y="1013009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12572" y="1013009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/>
          </p:spPr>
        </p:pic>
      </p:grpSp>
      <p:sp>
        <p:nvSpPr>
          <p:cNvPr id="35" name="TextBox 34"/>
          <p:cNvSpPr txBox="1"/>
          <p:nvPr/>
        </p:nvSpPr>
        <p:spPr>
          <a:xfrm>
            <a:off x="9660880" y="6317903"/>
            <a:ext cx="2420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D3C5B3"/>
                </a:solidFill>
                <a:effectLst>
                  <a:reflection blurRad="6350" stA="55000" endA="300" endPos="45500" dir="5400000" sy="-100000" algn="bl" rotWithShape="0"/>
                </a:effectLst>
                <a:latin typeface="SVN-Agency FB" panose="02040603050506020204" pitchFamily="18" charset="0"/>
              </a:rPr>
              <a:t>Anh Hùng Sang Trọng</a:t>
            </a:r>
            <a:endParaRPr lang="en-US" sz="2400" b="1">
              <a:solidFill>
                <a:srgbClr val="D3C5B3"/>
              </a:solidFill>
              <a:effectLst>
                <a:reflection blurRad="6350" stA="55000" endA="300" endPos="45500" dir="5400000" sy="-100000" algn="bl" rotWithShape="0"/>
              </a:effectLst>
              <a:latin typeface="SVN-Agency FB" panose="02040603050506020204" pitchFamily="18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212554" y="228178"/>
            <a:ext cx="3303873" cy="1631216"/>
            <a:chOff x="643865" y="3357144"/>
            <a:chExt cx="3303873" cy="1631216"/>
          </a:xfrm>
        </p:grpSpPr>
        <p:sp>
          <p:nvSpPr>
            <p:cNvPr id="39" name="TextBox 38"/>
            <p:cNvSpPr txBox="1"/>
            <p:nvPr/>
          </p:nvSpPr>
          <p:spPr>
            <a:xfrm>
              <a:off x="643865" y="3357144"/>
              <a:ext cx="251062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b="1" smtClean="0">
                  <a:solidFill>
                    <a:schemeClr val="bg1"/>
                  </a:solidFill>
                  <a:effectLst>
                    <a:reflection blurRad="6350" stA="55000" endA="300" endPos="25000" dir="5400000" sy="-100000" algn="bl" rotWithShape="0"/>
                  </a:effectLst>
                  <a:latin typeface="Agency FB" panose="020B0503020202020204" pitchFamily="34" charset="0"/>
                </a:rPr>
                <a:t>LineX</a:t>
              </a:r>
              <a:endParaRPr lang="en-US" sz="10000" b="1">
                <a:solidFill>
                  <a:schemeClr val="bg1"/>
                </a:solidFill>
                <a:effectLst>
                  <a:reflection blurRad="6350" stA="55000" endA="300" endPos="25000" dir="5400000" sy="-100000" algn="bl" rotWithShape="0"/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9"/>
            <a:srcRect l="280" t="1763" r="9251" b="17620"/>
            <a:stretch/>
          </p:blipFill>
          <p:spPr>
            <a:xfrm>
              <a:off x="2969610" y="3698081"/>
              <a:ext cx="978128" cy="965822"/>
            </a:xfrm>
            <a:prstGeom prst="ellipse">
              <a:avLst/>
            </a:prstGeom>
            <a:effectLst>
              <a:reflection blurRad="6350" stA="52000" endA="300" endPos="2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1797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985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ứng dụng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567543" y="1654294"/>
            <a:ext cx="2679891" cy="4335211"/>
            <a:chOff x="1567543" y="1654294"/>
            <a:chExt cx="2679891" cy="4335211"/>
          </a:xfrm>
        </p:grpSpPr>
        <p:pic>
          <p:nvPicPr>
            <p:cNvPr id="2" name="Picture 4" descr="Image result for robert cecil martin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66" r="8763"/>
            <a:stretch/>
          </p:blipFill>
          <p:spPr bwMode="auto">
            <a:xfrm>
              <a:off x="1567543" y="1654294"/>
              <a:ext cx="2679891" cy="36595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2054530" y="5527840"/>
              <a:ext cx="17059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Uncle Bob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332622" y="1210329"/>
            <a:ext cx="6306235" cy="4779176"/>
            <a:chOff x="5332622" y="1210329"/>
            <a:chExt cx="6306235" cy="4779176"/>
          </a:xfrm>
        </p:grpSpPr>
        <p:sp>
          <p:nvSpPr>
            <p:cNvPr id="38" name="Oval 37"/>
            <p:cNvSpPr/>
            <p:nvPr/>
          </p:nvSpPr>
          <p:spPr>
            <a:xfrm>
              <a:off x="6709784" y="1656842"/>
              <a:ext cx="3657600" cy="36576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166984" y="2114042"/>
              <a:ext cx="2743200" cy="2743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624184" y="2571242"/>
              <a:ext cx="1828800" cy="1828800"/>
            </a:xfrm>
            <a:prstGeom prst="ellipse">
              <a:avLst/>
            </a:prstGeom>
            <a:solidFill>
              <a:srgbClr val="D67C42"/>
            </a:solidFill>
            <a:ln>
              <a:solidFill>
                <a:srgbClr val="D67C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8081384" y="3028442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217892" y="3331753"/>
              <a:ext cx="6335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Entity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84957" y="2645954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Usecase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54385" y="2188754"/>
              <a:ext cx="960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Presenter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352543" y="1731554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014309" y="4474228"/>
              <a:ext cx="1040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Repository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959807" y="4931428"/>
              <a:ext cx="1149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source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9255191" y="3482804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8833859" y="3485641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9719535" y="3482804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959807" y="1533640"/>
              <a:ext cx="0" cy="392430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7805159" y="1525416"/>
              <a:ext cx="0" cy="392430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397947" y="1210329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 flow</a:t>
              </a:r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391400" y="3229418"/>
              <a:ext cx="12474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Dependency</a:t>
              </a:r>
            </a:p>
            <a:p>
              <a:pPr algn="ctr"/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rule</a:t>
              </a:r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098994" y="5527840"/>
              <a:ext cx="2871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Clean architecture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439655" y="2548298"/>
              <a:ext cx="466802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5440130" y="4388973"/>
              <a:ext cx="466802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5432046" y="5303424"/>
              <a:ext cx="312843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5332622" y="2206284"/>
              <a:ext cx="1426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Presentation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332622" y="4045472"/>
              <a:ext cx="936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Domain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332622" y="4963627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7951" y="1654294"/>
              <a:ext cx="3659433" cy="3667459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076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632551" y="2459504"/>
            <a:ext cx="6926896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Presentation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79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5059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Đặc điểm mô hình MVVM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0182"/>
            <a:ext cx="12192000" cy="42657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3105835"/>
            <a:ext cx="8343900" cy="306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500" smtClean="0"/>
              <a:t>ViewModel </a:t>
            </a:r>
            <a:r>
              <a:rPr lang="en-US" sz="3500"/>
              <a:t>không hề biết gì về </a:t>
            </a:r>
            <a:r>
              <a:rPr lang="en-US" sz="3500" smtClean="0"/>
              <a:t>View </a:t>
            </a:r>
            <a:endParaRPr lang="en-US" sz="3500" smtClean="0"/>
          </a:p>
          <a:p>
            <a:pPr marL="457200" indent="-457200">
              <a:buFontTx/>
              <a:buChar char="-"/>
            </a:pPr>
            <a:endParaRPr lang="en-US" sz="350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4400" b="1" smtClean="0"/>
              <a:t>1</a:t>
            </a:r>
            <a:r>
              <a:rPr lang="en-US" sz="3500" smtClean="0"/>
              <a:t> </a:t>
            </a:r>
            <a:r>
              <a:rPr lang="en-US" sz="3500"/>
              <a:t>ViewModel </a:t>
            </a:r>
            <a:r>
              <a:rPr lang="en-US" sz="3500" smtClean="0"/>
              <a:t>- </a:t>
            </a:r>
            <a:r>
              <a:rPr lang="en-US" sz="4400" b="1" smtClean="0"/>
              <a:t>N</a:t>
            </a:r>
            <a:r>
              <a:rPr lang="en-US" sz="3500" smtClean="0"/>
              <a:t> </a:t>
            </a:r>
            <a:r>
              <a:rPr lang="en-US" sz="3500"/>
              <a:t>View (one-to-many</a:t>
            </a:r>
            <a:r>
              <a:rPr lang="en-US" sz="3500" smtClean="0"/>
              <a:t>)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3500"/>
          </a:p>
          <a:p>
            <a:pPr marL="457200" indent="-457200">
              <a:buFont typeface="Arial" pitchFamily="34" charset="0"/>
              <a:buChar char="•"/>
            </a:pPr>
            <a:r>
              <a:rPr lang="en-US" sz="3500" smtClean="0"/>
              <a:t>Sử </a:t>
            </a:r>
            <a:r>
              <a:rPr lang="en-US" sz="3500" smtClean="0"/>
              <a:t>dụng </a:t>
            </a:r>
            <a:r>
              <a:rPr lang="en-US" sz="4400" b="1" smtClean="0"/>
              <a:t>Data Binding</a:t>
            </a:r>
            <a:endParaRPr lang="en-US" sz="3500" b="1"/>
          </a:p>
        </p:txBody>
      </p:sp>
    </p:spTree>
    <p:extLst>
      <p:ext uri="{BB962C8B-B14F-4D97-AF65-F5344CB8AC3E}">
        <p14:creationId xmlns:p14="http://schemas.microsoft.com/office/powerpoint/2010/main" val="362955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710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Binding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00" y="1503583"/>
            <a:ext cx="11658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200" b="1"/>
              <a:t>Data Binding</a:t>
            </a:r>
            <a:r>
              <a:rPr lang="vi-VN" sz="2800"/>
              <a:t> là kĩ thuật dùng để tạo </a:t>
            </a:r>
            <a:r>
              <a:rPr lang="vi-VN" sz="3200" b="1"/>
              <a:t>gắn kết</a:t>
            </a:r>
            <a:r>
              <a:rPr lang="vi-VN" sz="2800"/>
              <a:t> giữa phần </a:t>
            </a:r>
            <a:r>
              <a:rPr lang="vi-VN" sz="3200" b="1"/>
              <a:t>giao diện</a:t>
            </a:r>
            <a:r>
              <a:rPr lang="vi-VN" sz="2800"/>
              <a:t> (UI) và </a:t>
            </a:r>
            <a:r>
              <a:rPr lang="vi-VN" sz="3200" b="1"/>
              <a:t>dữ liệu</a:t>
            </a:r>
            <a:r>
              <a:rPr lang="vi-VN" sz="2800"/>
              <a:t> thông qua phần business logic</a:t>
            </a:r>
            <a:endParaRPr lang="en-US" sz="2800"/>
          </a:p>
        </p:txBody>
      </p:sp>
      <p:pic>
        <p:nvPicPr>
          <p:cNvPr id="2050" name="Picture 2" descr="https://phamtuantech.com/wp-content/uploads/2017/02/wpf-data-binding-la-g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3065462"/>
            <a:ext cx="8480770" cy="245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2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710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Binding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15300" y="1714500"/>
            <a:ext cx="2133600" cy="4699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mtClean="0"/>
              <a:t>rl_root</a:t>
            </a:r>
          </a:p>
        </p:txBody>
      </p:sp>
      <p:sp>
        <p:nvSpPr>
          <p:cNvPr id="8" name="Rectangle 7"/>
          <p:cNvSpPr/>
          <p:nvPr/>
        </p:nvSpPr>
        <p:spPr>
          <a:xfrm>
            <a:off x="9448800" y="3124200"/>
            <a:ext cx="2133600" cy="4699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mtClean="0"/>
              <a:t>txt</a:t>
            </a:r>
            <a:endParaRPr lang="en-US" b="1"/>
          </a:p>
        </p:txBody>
      </p:sp>
      <p:sp>
        <p:nvSpPr>
          <p:cNvPr id="9" name="Rectangle 8"/>
          <p:cNvSpPr/>
          <p:nvPr/>
        </p:nvSpPr>
        <p:spPr>
          <a:xfrm>
            <a:off x="6756400" y="3136900"/>
            <a:ext cx="2133600" cy="4699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mtClean="0"/>
              <a:t>ln</a:t>
            </a:r>
            <a:endParaRPr lang="en-US" sz="2800" b="1"/>
          </a:p>
        </p:txBody>
      </p:sp>
      <p:sp>
        <p:nvSpPr>
          <p:cNvPr id="10" name="Rectangle 9"/>
          <p:cNvSpPr/>
          <p:nvPr/>
        </p:nvSpPr>
        <p:spPr>
          <a:xfrm>
            <a:off x="6756400" y="4710180"/>
            <a:ext cx="2133600" cy="4699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mtClean="0"/>
              <a:t>btn</a:t>
            </a:r>
            <a:endParaRPr lang="en-US" sz="2800" b="1"/>
          </a:p>
        </p:txBody>
      </p:sp>
      <p:cxnSp>
        <p:nvCxnSpPr>
          <p:cNvPr id="6" name="Straight Arrow Connector 5"/>
          <p:cNvCxnSpPr>
            <a:stCxn id="3" idx="2"/>
            <a:endCxn id="9" idx="0"/>
          </p:cNvCxnSpPr>
          <p:nvPr/>
        </p:nvCxnSpPr>
        <p:spPr>
          <a:xfrm flipH="1">
            <a:off x="7823200" y="2184400"/>
            <a:ext cx="1358900" cy="952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" idx="2"/>
            <a:endCxn id="8" idx="0"/>
          </p:cNvCxnSpPr>
          <p:nvPr/>
        </p:nvCxnSpPr>
        <p:spPr>
          <a:xfrm>
            <a:off x="9182100" y="2184400"/>
            <a:ext cx="1333500" cy="939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  <a:endCxn id="10" idx="0"/>
          </p:cNvCxnSpPr>
          <p:nvPr/>
        </p:nvCxnSpPr>
        <p:spPr>
          <a:xfrm>
            <a:off x="7823200" y="3606800"/>
            <a:ext cx="0" cy="11033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489074"/>
            <a:ext cx="5207000" cy="466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275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5785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layout, custom draw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1193800"/>
            <a:ext cx="4924425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262" y="744431"/>
            <a:ext cx="3274414" cy="556747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003272" y="1962150"/>
            <a:ext cx="1295400" cy="7239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32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07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Drawable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145" y="1262331"/>
            <a:ext cx="1902279" cy="2107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824" y="1262331"/>
            <a:ext cx="2253794" cy="4799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1219469"/>
            <a:ext cx="1830977" cy="2107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389" y="1262331"/>
            <a:ext cx="2203384" cy="2107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75" y="3806825"/>
            <a:ext cx="2301875" cy="230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349" y="3806824"/>
            <a:ext cx="2327738" cy="230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389" y="3832225"/>
            <a:ext cx="243840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020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78459" y="2459504"/>
            <a:ext cx="4035079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Domain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9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2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19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587139" y="1941225"/>
            <a:ext cx="5017720" cy="251190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12000" b="1"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VN-Agency FB" panose="0204060305050602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Luật chơi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80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86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84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819047" y="2459504"/>
            <a:ext cx="2553904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Data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60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2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19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3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97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563094" y="2356118"/>
            <a:ext cx="5065810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SVN-Agency FB" panose="02040603050506020204" pitchFamily="18" charset="0"/>
              </a:rPr>
              <a:t>Tương lai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SVN-Agency FB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74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92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Tương lai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="" xmlns:a16="http://schemas.microsoft.com/office/drawing/2014/main" id="{5BBB8249-22FC-4CD3-9669-1130AEB866E9}"/>
              </a:ext>
            </a:extLst>
          </p:cNvPr>
          <p:cNvSpPr>
            <a:spLocks noEditPoints="1"/>
          </p:cNvSpPr>
          <p:nvPr/>
        </p:nvSpPr>
        <p:spPr bwMode="auto">
          <a:xfrm>
            <a:off x="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="" xmlns:a16="http://schemas.microsoft.com/office/drawing/2014/main" id="{FA51B9A2-5BFD-4099-BF94-4B52CA9E7E29}"/>
              </a:ext>
            </a:extLst>
          </p:cNvPr>
          <p:cNvSpPr>
            <a:spLocks noEditPoints="1"/>
          </p:cNvSpPr>
          <p:nvPr/>
        </p:nvSpPr>
        <p:spPr bwMode="auto">
          <a:xfrm>
            <a:off x="304800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112769" y="6611779"/>
            <a:ext cx="14510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 Hùng Sang Trọng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reeform 18">
            <a:extLst>
              <a:ext uri="{FF2B5EF4-FFF2-40B4-BE49-F238E27FC236}">
                <a16:creationId xmlns="" xmlns:a16="http://schemas.microsoft.com/office/drawing/2014/main" id="{FD61D001-3478-4122-8E10-8B8693E48D9B}"/>
              </a:ext>
            </a:extLst>
          </p:cNvPr>
          <p:cNvSpPr>
            <a:spLocks/>
          </p:cNvSpPr>
          <p:nvPr/>
        </p:nvSpPr>
        <p:spPr bwMode="auto">
          <a:xfrm>
            <a:off x="3786309" y="1961377"/>
            <a:ext cx="3931754" cy="4406293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112892" y="3676418"/>
            <a:ext cx="1656722" cy="1656722"/>
            <a:chOff x="628650" y="3771900"/>
            <a:chExt cx="2267594" cy="2267594"/>
          </a:xfrm>
        </p:grpSpPr>
        <p:sp>
          <p:nvSpPr>
            <p:cNvPr id="39" name="Oval 3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B282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 dõi,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Bình luận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812742" y="3688531"/>
            <a:ext cx="1848046" cy="1874606"/>
            <a:chOff x="628650" y="3771900"/>
            <a:chExt cx="2267594" cy="2267594"/>
          </a:xfrm>
        </p:grpSpPr>
        <p:sp>
          <p:nvSpPr>
            <p:cNvPr id="42" name="Oval 41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08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Login/Logout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(FB/G+)</a:t>
              </a:r>
              <a:endPara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333483" y="4533652"/>
            <a:ext cx="1079002" cy="1079002"/>
            <a:chOff x="628650" y="3771900"/>
            <a:chExt cx="2267594" cy="2267594"/>
          </a:xfrm>
        </p:grpSpPr>
        <p:sp>
          <p:nvSpPr>
            <p:cNvPr id="45" name="Oval 4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496541" y="2302174"/>
            <a:ext cx="1749860" cy="1749860"/>
            <a:chOff x="628650" y="3771900"/>
            <a:chExt cx="2267594" cy="2267594"/>
          </a:xfrm>
        </p:grpSpPr>
        <p:sp>
          <p:nvSpPr>
            <p:cNvPr id="48" name="Oval 47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đối kháng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539492" y="1681729"/>
            <a:ext cx="1388120" cy="1388120"/>
            <a:chOff x="628650" y="3771900"/>
            <a:chExt cx="2267594" cy="2267594"/>
          </a:xfrm>
        </p:grpSpPr>
        <p:sp>
          <p:nvSpPr>
            <p:cNvPr id="51" name="Oval 5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ECA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Bảng xếp hạng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525783" y="4498385"/>
            <a:ext cx="1079002" cy="1079002"/>
            <a:chOff x="628650" y="3771900"/>
            <a:chExt cx="2267594" cy="2267594"/>
          </a:xfrm>
        </p:grpSpPr>
        <p:sp>
          <p:nvSpPr>
            <p:cNvPr id="54" name="Oval 53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6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Quảng cáo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347780" y="3539568"/>
            <a:ext cx="1216571" cy="1216571"/>
            <a:chOff x="628650" y="3771900"/>
            <a:chExt cx="2267594" cy="2267594"/>
          </a:xfrm>
        </p:grpSpPr>
        <p:sp>
          <p:nvSpPr>
            <p:cNvPr id="57" name="Oval 56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09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 Play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331284" y="2224544"/>
            <a:ext cx="1749860" cy="1749860"/>
            <a:chOff x="628650" y="3771900"/>
            <a:chExt cx="2267594" cy="2267594"/>
          </a:xfrm>
        </p:grpSpPr>
        <p:sp>
          <p:nvSpPr>
            <p:cNvPr id="60" name="Oval 59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076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902600" y="4045850"/>
              <a:ext cx="1719696" cy="1719696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 lúc chơi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68768" y="1470452"/>
            <a:ext cx="1656722" cy="1656722"/>
            <a:chOff x="628650" y="3771900"/>
            <a:chExt cx="2267594" cy="2267594"/>
          </a:xfrm>
        </p:grpSpPr>
        <p:sp>
          <p:nvSpPr>
            <p:cNvPr id="63" name="Oval 62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B2550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Offline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592772" y="896956"/>
            <a:ext cx="2267594" cy="2267594"/>
            <a:chOff x="628650" y="3771900"/>
            <a:chExt cx="2267594" cy="2267594"/>
          </a:xfrm>
        </p:grpSpPr>
        <p:sp>
          <p:nvSpPr>
            <p:cNvPr id="66" name="Oval 65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B9DAB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Game </a:t>
              </a:r>
              <a:r>
                <a:rPr lang="en-US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đơn </a:t>
              </a:r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giản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(LineXO)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085800" y="3558747"/>
            <a:ext cx="1216571" cy="1216571"/>
            <a:chOff x="628650" y="3771900"/>
            <a:chExt cx="2267594" cy="2267594"/>
          </a:xfrm>
        </p:grpSpPr>
        <p:sp>
          <p:nvSpPr>
            <p:cNvPr id="69" name="Oval 6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bí mật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48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-0.13933 -0.0435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66" y="-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111E-6 L -0.12448 -0.3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0.15664 -0.2972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26" y="-1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0.14766 -0.03819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83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88057" y="2384410"/>
            <a:ext cx="10015883" cy="175432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7200" b="1" smtClean="0"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VN-Agency FB" panose="0204060305050602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Chúc các bạn chơi game vui vẻ!</a:t>
            </a:r>
            <a:endParaRPr lang="en-US" sz="7200" b="1">
              <a:solidFill>
                <a:schemeClr val="bg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00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15" name="TextBox 14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1515998" y="5242089"/>
            <a:ext cx="9159996" cy="979564"/>
            <a:chOff x="1314488" y="4145345"/>
            <a:chExt cx="9159996" cy="979564"/>
          </a:xfrm>
        </p:grpSpPr>
        <p:sp>
          <p:nvSpPr>
            <p:cNvPr id="18" name="TextBox 17"/>
            <p:cNvSpPr txBox="1"/>
            <p:nvPr/>
          </p:nvSpPr>
          <p:spPr>
            <a:xfrm>
              <a:off x="2104885" y="4145345"/>
              <a:ext cx="8369599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Một bức tường không được xây quá 15 giây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488" y="4354944"/>
              <a:ext cx="688797" cy="68879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103224" y="5253463"/>
            <a:ext cx="9985543" cy="979564"/>
            <a:chOff x="1031765" y="2421791"/>
            <a:chExt cx="9985543" cy="979564"/>
          </a:xfrm>
        </p:grpSpPr>
        <p:sp>
          <p:nvSpPr>
            <p:cNvPr id="21" name="TextBox 20"/>
            <p:cNvSpPr txBox="1"/>
            <p:nvPr/>
          </p:nvSpPr>
          <p:spPr>
            <a:xfrm>
              <a:off x="1822162" y="2421791"/>
              <a:ext cx="9195146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Người chiếm được đất được tiếp tục xây tường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65" y="2631390"/>
              <a:ext cx="688856" cy="688797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2" y="1181735"/>
            <a:ext cx="6236765" cy="342969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76048"/>
            <a:ext cx="6236766" cy="343538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76048"/>
            <a:ext cx="6236766" cy="343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9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444063" y="2613392"/>
            <a:ext cx="251062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smtClean="0">
                <a:solidFill>
                  <a:schemeClr val="bg1"/>
                </a:solidFill>
                <a:effectLst>
                  <a:reflection blurRad="6350" stA="55000" endA="300" endPos="25000" dir="5400000" sy="-100000" algn="bl" rotWithShape="0"/>
                </a:effectLst>
                <a:latin typeface="Agency FB" panose="020B0503020202020204" pitchFamily="34" charset="0"/>
              </a:rPr>
              <a:t>LineX</a:t>
            </a:r>
            <a:endParaRPr lang="en-US" sz="10000" b="1">
              <a:solidFill>
                <a:schemeClr val="bg1"/>
              </a:solidFill>
              <a:effectLst>
                <a:reflection blurRad="6350" stA="55000" endA="300" endPos="25000" dir="5400000" sy="-100000" algn="bl" rotWithShape="0"/>
              </a:effectLst>
              <a:latin typeface="Agency FB" panose="020B050302020202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6769808" y="2954329"/>
            <a:ext cx="978128" cy="96582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80" t="1763" r="9251" b="17620"/>
          <a:stretch/>
        </p:blipFill>
        <p:spPr>
          <a:xfrm rot="14400000">
            <a:off x="6769807" y="2946088"/>
            <a:ext cx="978128" cy="965822"/>
          </a:xfrm>
          <a:prstGeom prst="ellipse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4499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0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70588" y="1499175"/>
            <a:ext cx="10871468" cy="3154710"/>
            <a:chOff x="870588" y="1499175"/>
            <a:chExt cx="10871468" cy="3154710"/>
          </a:xfrm>
        </p:grpSpPr>
        <p:sp>
          <p:nvSpPr>
            <p:cNvPr id="6" name="TextBox 5"/>
            <p:cNvSpPr txBox="1"/>
            <p:nvPr/>
          </p:nvSpPr>
          <p:spPr>
            <a:xfrm>
              <a:off x="870588" y="1499175"/>
              <a:ext cx="220617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9900" smtClean="0">
                  <a:latin typeface="Baskerville Old Face" panose="02020602080505020303" pitchFamily="18" charset="0"/>
                </a:rPr>
                <a:t>”</a:t>
              </a:r>
              <a:endParaRPr lang="en-US" sz="19900">
                <a:latin typeface="Baskerville Old Face" panose="02020602080505020303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3157" y="2330542"/>
              <a:ext cx="10798899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      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Không phải xây dựng ứng dụng; xây dựng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nhóm</a:t>
              </a:r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có thể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tạo</a:t>
              </a:r>
              <a:r>
                <a:rPr lang="en-US" sz="44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ra</a:t>
              </a:r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ứng dụng</a:t>
              </a:r>
              <a:r>
                <a:rPr lang="en-US" sz="44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và ứng dụng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tốt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theo hướng phát triển ứng dụng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chuyên nghiệp</a:t>
              </a:r>
              <a:r>
                <a:rPr lang="en-US" sz="3600" b="1" smtClean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US" sz="3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7714" y="159657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 tiêu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59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8">
            <a:extLst>
              <a:ext uri="{FF2B5EF4-FFF2-40B4-BE49-F238E27FC236}">
                <a16:creationId xmlns="" xmlns:a16="http://schemas.microsoft.com/office/drawing/2014/main" id="{FD61D001-3478-4122-8E10-8B8693E48D9B}"/>
              </a:ext>
            </a:extLst>
          </p:cNvPr>
          <p:cNvSpPr>
            <a:spLocks/>
          </p:cNvSpPr>
          <p:nvPr/>
        </p:nvSpPr>
        <p:spPr bwMode="auto">
          <a:xfrm>
            <a:off x="3786309" y="1961377"/>
            <a:ext cx="3931754" cy="4406293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3112892" y="3676418"/>
            <a:ext cx="1656722" cy="1656722"/>
            <a:chOff x="628650" y="3771900"/>
            <a:chExt cx="2267594" cy="2267594"/>
          </a:xfrm>
        </p:grpSpPr>
        <p:sp>
          <p:nvSpPr>
            <p:cNvPr id="87" name="Oval 86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B282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 dõi,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Bình luận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7714" y="159657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 tưởng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="" xmlns:a16="http://schemas.microsoft.com/office/drawing/2014/main" id="{5BBB8249-22FC-4CD3-9669-1130AEB866E9}"/>
              </a:ext>
            </a:extLst>
          </p:cNvPr>
          <p:cNvSpPr>
            <a:spLocks noEditPoints="1"/>
          </p:cNvSpPr>
          <p:nvPr/>
        </p:nvSpPr>
        <p:spPr bwMode="auto">
          <a:xfrm>
            <a:off x="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="" xmlns:a16="http://schemas.microsoft.com/office/drawing/2014/main" id="{FA51B9A2-5BFD-4099-BF94-4B52CA9E7E29}"/>
              </a:ext>
            </a:extLst>
          </p:cNvPr>
          <p:cNvSpPr>
            <a:spLocks noEditPoints="1"/>
          </p:cNvSpPr>
          <p:nvPr/>
        </p:nvSpPr>
        <p:spPr bwMode="auto">
          <a:xfrm>
            <a:off x="304800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6812742" y="3688531"/>
            <a:ext cx="1848046" cy="1874606"/>
            <a:chOff x="628650" y="3771900"/>
            <a:chExt cx="2267594" cy="2267594"/>
          </a:xfrm>
        </p:grpSpPr>
        <p:sp>
          <p:nvSpPr>
            <p:cNvPr id="78" name="Oval 77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08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Login/Logout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(FB/G+)</a:t>
              </a:r>
              <a:endPara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333483" y="4533652"/>
            <a:ext cx="1079002" cy="1079002"/>
            <a:chOff x="628650" y="3771900"/>
            <a:chExt cx="2267594" cy="2267594"/>
          </a:xfrm>
        </p:grpSpPr>
        <p:sp>
          <p:nvSpPr>
            <p:cNvPr id="99" name="Oval 9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5112769" y="6611779"/>
            <a:ext cx="14510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 Hùng Sang Trọng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2496541" y="2302174"/>
            <a:ext cx="1749860" cy="1749860"/>
            <a:chOff x="628650" y="3771900"/>
            <a:chExt cx="2267594" cy="2267594"/>
          </a:xfrm>
        </p:grpSpPr>
        <p:sp>
          <p:nvSpPr>
            <p:cNvPr id="81" name="Oval 8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đối kháng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539492" y="1681729"/>
            <a:ext cx="1388120" cy="1388120"/>
            <a:chOff x="628650" y="3771900"/>
            <a:chExt cx="2267594" cy="2267594"/>
          </a:xfrm>
        </p:grpSpPr>
        <p:sp>
          <p:nvSpPr>
            <p:cNvPr id="93" name="Oval 92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ECA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Bảng xếp hạng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525783" y="4498385"/>
            <a:ext cx="1079002" cy="1079002"/>
            <a:chOff x="628650" y="3771900"/>
            <a:chExt cx="2267594" cy="2267594"/>
          </a:xfrm>
        </p:grpSpPr>
        <p:sp>
          <p:nvSpPr>
            <p:cNvPr id="35" name="Oval 3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6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Quảng cáo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8347780" y="3539568"/>
            <a:ext cx="1216571" cy="1216571"/>
            <a:chOff x="628650" y="3771900"/>
            <a:chExt cx="2267594" cy="2267594"/>
          </a:xfrm>
        </p:grpSpPr>
        <p:sp>
          <p:nvSpPr>
            <p:cNvPr id="96" name="Oval 95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09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 Play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7331284" y="2224544"/>
            <a:ext cx="1749860" cy="1749860"/>
            <a:chOff x="628650" y="3771900"/>
            <a:chExt cx="2267594" cy="2267594"/>
          </a:xfrm>
        </p:grpSpPr>
        <p:sp>
          <p:nvSpPr>
            <p:cNvPr id="84" name="Oval 83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076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902600" y="4045850"/>
              <a:ext cx="1719696" cy="1719696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 lúc chơi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368768" y="1470452"/>
            <a:ext cx="1656722" cy="1656722"/>
            <a:chOff x="628650" y="3771900"/>
            <a:chExt cx="2267594" cy="2267594"/>
          </a:xfrm>
        </p:grpSpPr>
        <p:sp>
          <p:nvSpPr>
            <p:cNvPr id="90" name="Oval 89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B2550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Offline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592772" y="896956"/>
            <a:ext cx="2267594" cy="2267594"/>
            <a:chOff x="628650" y="3771900"/>
            <a:chExt cx="2267594" cy="2267594"/>
          </a:xfrm>
        </p:grpSpPr>
        <p:sp>
          <p:nvSpPr>
            <p:cNvPr id="75" name="Oval 7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B9DAB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Game </a:t>
              </a:r>
              <a:r>
                <a:rPr lang="en-US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đơn </a:t>
              </a:r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giản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(LineXO)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085800" y="3558747"/>
            <a:ext cx="1216571" cy="1216571"/>
            <a:chOff x="628650" y="3771900"/>
            <a:chExt cx="2267594" cy="2267594"/>
          </a:xfrm>
        </p:grpSpPr>
        <p:sp>
          <p:nvSpPr>
            <p:cNvPr id="41" name="Oval 4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bí mật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83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7 0.02825 L -0.00026 0.00024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75 0.01064 L -4.375E-6 4.81481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49 0.03658 L -2.5E-6 -4.44444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15 0.02593 L 3.125E-6 -1.85185E-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09 -0.0544 L 2.91667E-6 -2.96296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74 -0.0169 L -3.54167E-6 1.11111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9 0.04074 L 4.375E-6 3.7037E-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-0.10834 L 0.00013 0.00023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83 -0.02824 L 4.79167E-6 -1.11111E-6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55 -0.05787 L 0.00039 0.00046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17 -0.07199 L 2.91667E-6 -4.81481E-6 " pathEditMode="relative" rAng="0" ptsTypes="AA">
                                      <p:cBhvr>
                                        <p:cTn id="10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79500"/>
            <a:ext cx="2679700" cy="535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1079500"/>
            <a:ext cx="2679700" cy="5359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950" y="1079500"/>
            <a:ext cx="2679700" cy="5359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079501"/>
            <a:ext cx="2679700" cy="53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1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08" y="1112923"/>
            <a:ext cx="7873500" cy="3936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3" y="2368516"/>
            <a:ext cx="7873500" cy="39367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78794" y="1094809"/>
            <a:ext cx="1739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Chụp thêm ảnh chơi 2 người có chat, thêm viền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4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802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hệ thống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918923" y="976684"/>
            <a:ext cx="2274225" cy="2808460"/>
            <a:chOff x="4918923" y="976684"/>
            <a:chExt cx="2274225" cy="2808460"/>
          </a:xfrm>
        </p:grpSpPr>
        <p:pic>
          <p:nvPicPr>
            <p:cNvPr id="8" name="Graphic 24">
              <a:extLst>
                <a:ext uri="{FF2B5EF4-FFF2-40B4-BE49-F238E27FC236}">
                  <a16:creationId xmlns="" xmlns:a16="http://schemas.microsoft.com/office/drawing/2014/main" id="{F1580842-C439-496B-8FAE-CF7F7A581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18923" y="976684"/>
              <a:ext cx="2274225" cy="227422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130525" y="3323479"/>
              <a:ext cx="18510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DATABASE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44698" y="3844594"/>
            <a:ext cx="2274225" cy="2808459"/>
            <a:chOff x="2644698" y="4075426"/>
            <a:chExt cx="2274225" cy="2808459"/>
          </a:xfrm>
        </p:grpSpPr>
        <p:grpSp>
          <p:nvGrpSpPr>
            <p:cNvPr id="17" name="Group 16"/>
            <p:cNvGrpSpPr/>
            <p:nvPr/>
          </p:nvGrpSpPr>
          <p:grpSpPr>
            <a:xfrm>
              <a:off x="2644698" y="4075426"/>
              <a:ext cx="2274225" cy="2274225"/>
              <a:chOff x="1498599" y="4113874"/>
              <a:chExt cx="2274225" cy="2274225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1498599" y="4113874"/>
                <a:ext cx="2274225" cy="2274225"/>
              </a:xfrm>
              <a:prstGeom prst="ellipse">
                <a:avLst/>
              </a:prstGeom>
              <a:solidFill>
                <a:srgbClr val="5BBD2B"/>
              </a:solidFill>
              <a:ln>
                <a:solidFill>
                  <a:srgbClr val="5BB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8" name="Picture 4" descr="https://cdn2.iconfinder.com/data/icons/whcompare-servers-web-hosting/50/litespeed-web-server-256.png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4885" y="4496143"/>
                <a:ext cx="1509686" cy="15096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3059080" y="6422220"/>
              <a:ext cx="14454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SERVER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193148" y="3844594"/>
            <a:ext cx="2274225" cy="2808457"/>
            <a:chOff x="7193148" y="3844594"/>
            <a:chExt cx="2274225" cy="2808457"/>
          </a:xfrm>
        </p:grpSpPr>
        <p:grpSp>
          <p:nvGrpSpPr>
            <p:cNvPr id="21" name="Group 20"/>
            <p:cNvGrpSpPr/>
            <p:nvPr/>
          </p:nvGrpSpPr>
          <p:grpSpPr>
            <a:xfrm>
              <a:off x="7193148" y="3844594"/>
              <a:ext cx="2274225" cy="2808457"/>
              <a:chOff x="7193148" y="4075427"/>
              <a:chExt cx="2274225" cy="2808457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7193148" y="4075427"/>
                <a:ext cx="2274225" cy="2274225"/>
              </a:xfrm>
              <a:prstGeom prst="ellipse">
                <a:avLst/>
              </a:prstGeom>
              <a:solidFill>
                <a:srgbClr val="6D1CBA"/>
              </a:solidFill>
              <a:ln>
                <a:solidFill>
                  <a:srgbClr val="6D1C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518980" y="6422219"/>
                <a:ext cx="16225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ANDROID</a:t>
                </a:r>
                <a:endParaRPr lang="en-US" sz="24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Rounded Rectangle 25"/>
            <p:cNvSpPr/>
            <p:nvPr/>
          </p:nvSpPr>
          <p:spPr>
            <a:xfrm>
              <a:off x="7850761" y="4176842"/>
              <a:ext cx="958997" cy="1609725"/>
            </a:xfrm>
            <a:prstGeom prst="roundRect">
              <a:avLst>
                <a:gd name="adj" fmla="val 1468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00046" y="4410075"/>
              <a:ext cx="860425" cy="1095375"/>
            </a:xfrm>
            <a:prstGeom prst="rect">
              <a:avLst/>
            </a:prstGeom>
            <a:solidFill>
              <a:srgbClr val="4A8522"/>
            </a:solidFill>
            <a:ln>
              <a:solidFill>
                <a:srgbClr val="4A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8242945" y="5558696"/>
              <a:ext cx="174625" cy="174625"/>
            </a:xfrm>
            <a:prstGeom prst="ellipse">
              <a:avLst/>
            </a:prstGeom>
            <a:solidFill>
              <a:srgbClr val="CFD3D4"/>
            </a:solidFill>
            <a:ln>
              <a:solidFill>
                <a:srgbClr val="CFD3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285922" y="5601673"/>
              <a:ext cx="88670" cy="88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8122727" y="4270599"/>
              <a:ext cx="408233" cy="45720"/>
              <a:chOff x="8158446" y="4270598"/>
              <a:chExt cx="408233" cy="45720"/>
            </a:xfrm>
          </p:grpSpPr>
          <p:sp>
            <p:nvSpPr>
              <p:cNvPr id="33" name="Rounded Rectangle 32"/>
              <p:cNvSpPr/>
              <p:nvPr/>
            </p:nvSpPr>
            <p:spPr>
              <a:xfrm flipV="1">
                <a:off x="8268460" y="4270599"/>
                <a:ext cx="298219" cy="45719"/>
              </a:xfrm>
              <a:prstGeom prst="roundRect">
                <a:avLst>
                  <a:gd name="adj" fmla="val 50000"/>
                </a:avLst>
              </a:prstGeom>
              <a:solidFill>
                <a:srgbClr val="B6BCBD"/>
              </a:solidFill>
              <a:ln>
                <a:solidFill>
                  <a:srgbClr val="B6BC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 flipV="1">
                <a:off x="8158446" y="4270598"/>
                <a:ext cx="45719" cy="45719"/>
              </a:xfrm>
              <a:prstGeom prst="roundRect">
                <a:avLst>
                  <a:gd name="adj" fmla="val 50000"/>
                </a:avLst>
              </a:prstGeom>
              <a:solidFill>
                <a:srgbClr val="B6BCBD"/>
              </a:solidFill>
              <a:ln>
                <a:solidFill>
                  <a:srgbClr val="B6BC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7"/>
            <a:srcRect l="8964" t="8767" r="13806" b="20397"/>
            <a:stretch/>
          </p:blipFill>
          <p:spPr>
            <a:xfrm>
              <a:off x="8092132" y="4721174"/>
              <a:ext cx="476250" cy="476250"/>
            </a:xfrm>
            <a:prstGeom prst="rect">
              <a:avLst/>
            </a:prstGeom>
          </p:spPr>
        </p:pic>
      </p:grpSp>
      <p:pic>
        <p:nvPicPr>
          <p:cNvPr id="1032" name="Picture 8" descr="Image result for two way arrow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10922" r="34873" b="6170"/>
          <a:stretch/>
        </p:blipFill>
        <p:spPr bwMode="auto">
          <a:xfrm rot="13200000">
            <a:off x="3676220" y="1825944"/>
            <a:ext cx="619669" cy="197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Image result for two way arrow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10922" r="34873" b="6170"/>
          <a:stretch/>
        </p:blipFill>
        <p:spPr bwMode="auto">
          <a:xfrm rot="-2400000">
            <a:off x="7812893" y="1825943"/>
            <a:ext cx="619669" cy="197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35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1760</TotalTime>
  <Words>300</Words>
  <Application>Microsoft Office PowerPoint</Application>
  <PresentationFormat>Custom</PresentationFormat>
  <Paragraphs>117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Hung-pc</dc:creator>
  <cp:lastModifiedBy>PC</cp:lastModifiedBy>
  <cp:revision>133</cp:revision>
  <dcterms:created xsi:type="dcterms:W3CDTF">2019-05-07T12:57:33Z</dcterms:created>
  <dcterms:modified xsi:type="dcterms:W3CDTF">2019-05-11T08:29:42Z</dcterms:modified>
</cp:coreProperties>
</file>